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1" r:id="rId3"/>
    <p:sldId id="269" r:id="rId4"/>
    <p:sldId id="258" r:id="rId5"/>
    <p:sldId id="259" r:id="rId6"/>
    <p:sldId id="260" r:id="rId7"/>
    <p:sldId id="272" r:id="rId8"/>
    <p:sldId id="267" r:id="rId9"/>
    <p:sldId id="261" r:id="rId10"/>
    <p:sldId id="262" r:id="rId11"/>
    <p:sldId id="277" r:id="rId12"/>
    <p:sldId id="278" r:id="rId13"/>
    <p:sldId id="279" r:id="rId14"/>
    <p:sldId id="280" r:id="rId15"/>
    <p:sldId id="281" r:id="rId16"/>
    <p:sldId id="28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4150"/>
    <a:srgbClr val="B3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F10508-8417-4BF6-A90A-EDBD841AD69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0508-8417-4BF6-A90A-EDBD841AD69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BF10508-8417-4BF6-A90A-EDBD841AD69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F10508-8417-4BF6-A90A-EDBD841AD69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F10508-8417-4BF6-A90A-EDBD841AD69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AA50D3-2BA8-40CF-82C9-91DE81DDB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05168" y="1935237"/>
            <a:ext cx="8636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00200" y="533401"/>
            <a:ext cx="54864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poultry diseases 1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xpkkoju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3167" y="3625152"/>
            <a:ext cx="3630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Dr.Harith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Abdulla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Pathology and Poultry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veterinary medicine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basrah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4" y="533401"/>
            <a:ext cx="1221248" cy="12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664DB9F-59BB-47A5-8080-662EED16E9E1}"/>
              </a:ext>
            </a:extLst>
          </p:cNvPr>
          <p:cNvSpPr/>
          <p:nvPr/>
        </p:nvSpPr>
        <p:spPr>
          <a:xfrm>
            <a:off x="3450237" y="2184817"/>
            <a:ext cx="5452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chapter one</a:t>
            </a:r>
            <a:r>
              <a:rPr lang="ar-IQ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– 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Nutritional Deficiency </a:t>
            </a: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Diseases- 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lecture </a:t>
            </a: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 </a:t>
            </a:r>
          </a:p>
          <a:p>
            <a:pPr algn="ctr"/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Vitamin 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F240524-FD1C-4D7A-81C5-EC549C440BAE}"/>
              </a:ext>
            </a:extLst>
          </p:cNvPr>
          <p:cNvGrpSpPr/>
          <p:nvPr/>
        </p:nvGrpSpPr>
        <p:grpSpPr>
          <a:xfrm>
            <a:off x="139147" y="5661289"/>
            <a:ext cx="8725454" cy="507831"/>
            <a:chOff x="185529" y="6405382"/>
            <a:chExt cx="11633938" cy="67710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BFDE99E-14D5-4903-9CE7-4F43A9CB7AB8}"/>
                </a:ext>
              </a:extLst>
            </p:cNvPr>
            <p:cNvSpPr/>
            <p:nvPr/>
          </p:nvSpPr>
          <p:spPr>
            <a:xfrm>
              <a:off x="185529" y="6405382"/>
              <a:ext cx="7908472" cy="67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 of </a:t>
              </a:r>
              <a:r>
                <a:rPr lang="en-GB" sz="135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Basrah</a:t>
              </a:r>
              <a:r>
                <a:rPr lang="en-GB" sz="13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GB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College of veterinary </a:t>
              </a:r>
              <a:r>
                <a:rPr lang="en-GB" sz="13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medicine-</a:t>
              </a:r>
              <a:r>
                <a:rPr lang="en-GB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GB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Department of Pathology and Poultry Disease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9B0891D-ED79-4931-92F3-C208C57F6CAD}"/>
              </a:ext>
            </a:extLst>
          </p:cNvPr>
          <p:cNvSpPr/>
          <p:nvPr/>
        </p:nvSpPr>
        <p:spPr>
          <a:xfrm>
            <a:off x="7225748" y="1032390"/>
            <a:ext cx="167718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pPr algn="ctr"/>
            <a:r>
              <a:rPr lang="en-US" sz="2700" dirty="0"/>
              <a:t> </a:t>
            </a:r>
            <a:r>
              <a:rPr lang="ar-IQ" sz="2700" b="1" dirty="0"/>
              <a:t> شعار الكلية</a:t>
            </a:r>
            <a:endParaRPr lang="en-US" sz="27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19569C-F51C-4D5F-9554-C9384EBEA533}"/>
              </a:ext>
            </a:extLst>
          </p:cNvPr>
          <p:cNvSpPr/>
          <p:nvPr/>
        </p:nvSpPr>
        <p:spPr>
          <a:xfrm>
            <a:off x="371638" y="2240637"/>
            <a:ext cx="3395293" cy="29571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dirty="0">
                <a:solidFill>
                  <a:schemeClr val="tx1"/>
                </a:solidFill>
              </a:rPr>
              <a:t>يمكن اضافة صورة تتلائم مع اسم المادة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449" y="309384"/>
            <a:ext cx="1371719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9" y="2240637"/>
            <a:ext cx="3398896" cy="29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</p:nvPr>
        </p:nvGraphicFramePr>
        <p:xfrm>
          <a:off x="304800" y="457200"/>
          <a:ext cx="8382000" cy="533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2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5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88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E</a:t>
                      </a:r>
                      <a:r>
                        <a:rPr lang="en-US" baseline="0" dirty="0" smtClean="0"/>
                        <a:t> Deficiency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Avian Encephalomyelitis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Newcastle </a:t>
                      </a:r>
                      <a:r>
                        <a:rPr lang="en-US" baseline="0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Head Tremor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Slight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+ </a:t>
                      </a:r>
                    </a:p>
                    <a:p>
                      <a:r>
                        <a:rPr lang="en-US" b="1" smtClean="0"/>
                        <a:t>      +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+</a:t>
                      </a:r>
                    </a:p>
                    <a:p>
                      <a:r>
                        <a:rPr lang="en-US" b="1" dirty="0" smtClean="0"/>
                        <a:t>     </a:t>
                      </a:r>
                      <a:r>
                        <a:rPr lang="en-US" b="1" baseline="0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Respiratory signs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+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Swollen brain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+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</a:t>
                      </a:r>
                      <a:r>
                        <a:rPr lang="en-US" b="1" baseline="0" dirty="0" smtClean="0"/>
                        <a:t> 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</a:t>
                      </a:r>
                      <a:r>
                        <a:rPr lang="en-US" b="1" baseline="0" dirty="0" smtClean="0"/>
                        <a:t> _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Air</a:t>
                      </a:r>
                      <a:r>
                        <a:rPr lang="en-US" b="1" baseline="0" dirty="0" smtClean="0"/>
                        <a:t> sac infection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+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001000" cy="761999"/>
          </a:xfrm>
        </p:spPr>
        <p:txBody>
          <a:bodyPr>
            <a:noAutofit/>
          </a:bodyPr>
          <a:lstStyle/>
          <a:p>
            <a:pPr algn="l"/>
            <a:r>
              <a:rPr lang="en-US" sz="5400" i="1" dirty="0" smtClean="0">
                <a:solidFill>
                  <a:schemeClr val="tx1"/>
                </a:solidFill>
                <a:latin typeface="Arial Narrow" pitchFamily="34" charset="0"/>
              </a:rPr>
              <a:t>Vitamin 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991600" cy="52578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solidFill>
                  <a:srgbClr val="C00000"/>
                </a:solidFill>
              </a:rPr>
              <a:t>Functions of vitamin D: </a:t>
            </a:r>
          </a:p>
          <a:p>
            <a:pPr algn="l"/>
            <a:r>
              <a:rPr lang="en-US" sz="3200" dirty="0" smtClean="0"/>
              <a:t>  </a:t>
            </a:r>
            <a:r>
              <a:rPr lang="en-US" sz="3200" dirty="0" smtClean="0">
                <a:solidFill>
                  <a:schemeClr val="tx1"/>
                </a:solidFill>
              </a:rPr>
              <a:t>Vitamin D is required by poultry for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 1. Proper metabolism of calcium and phosphorus. 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 2.Formation of the normal bony skeletal.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3. Hard beaks and claws 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4. Strong egg shells. </a:t>
            </a:r>
          </a:p>
          <a:p>
            <a:pPr algn="l"/>
            <a:endParaRPr lang="en-US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2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 Al so </a:t>
            </a:r>
            <a:r>
              <a:rPr lang="en-US" sz="3600" i="1" dirty="0" smtClean="0">
                <a:latin typeface="Arial Narrow" pitchFamily="34" charset="0"/>
              </a:rPr>
              <a:t>Vitamin D is necessary </a:t>
            </a:r>
            <a:r>
              <a:rPr lang="en-US" sz="3600" dirty="0" smtClean="0">
                <a:latin typeface="Arial Narrow" pitchFamily="34" charset="0"/>
              </a:rPr>
              <a:t>in the regulation of calcium metabolism by stimulating the intestinal absorption of calcium, influencing </a:t>
            </a:r>
            <a:r>
              <a:rPr lang="en-US" sz="3600" dirty="0" err="1" smtClean="0">
                <a:latin typeface="Arial Narrow" pitchFamily="34" charset="0"/>
              </a:rPr>
              <a:t>osteoblast</a:t>
            </a:r>
            <a:r>
              <a:rPr lang="en-US" sz="3600" dirty="0" smtClean="0">
                <a:latin typeface="Arial Narrow" pitchFamily="34" charset="0"/>
              </a:rPr>
              <a:t> and </a:t>
            </a:r>
            <a:r>
              <a:rPr lang="en-US" sz="3600" dirty="0" err="1" smtClean="0">
                <a:latin typeface="Arial Narrow" pitchFamily="34" charset="0"/>
              </a:rPr>
              <a:t>osteoclast</a:t>
            </a:r>
            <a:r>
              <a:rPr lang="en-US" sz="3600" dirty="0" smtClean="0">
                <a:latin typeface="Arial Narrow" pitchFamily="34" charset="0"/>
              </a:rPr>
              <a:t> activity, and increasing renal tubular </a:t>
            </a:r>
            <a:r>
              <a:rPr lang="en-US" sz="3600" dirty="0" err="1" smtClean="0">
                <a:latin typeface="Arial Narrow" pitchFamily="34" charset="0"/>
              </a:rPr>
              <a:t>reabsorption</a:t>
            </a:r>
            <a:r>
              <a:rPr lang="en-US" sz="3600" dirty="0" smtClean="0">
                <a:latin typeface="Arial Narrow" pitchFamily="34" charset="0"/>
              </a:rPr>
              <a:t> of calcium in response to metabolic demands for calcium.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2514600"/>
            <a:ext cx="89154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u="sng" dirty="0" smtClean="0">
                <a:solidFill>
                  <a:srgbClr val="C00000"/>
                </a:solidFill>
              </a:rPr>
              <a:t>Types:</a:t>
            </a: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1-Rickets : In young .</a:t>
            </a:r>
          </a:p>
          <a:p>
            <a:pPr>
              <a:buNone/>
            </a:pPr>
            <a:r>
              <a:rPr lang="en-US" sz="4000" dirty="0" smtClean="0"/>
              <a:t>2-Osteomalacia : In adult.</a:t>
            </a:r>
          </a:p>
          <a:p>
            <a:pPr>
              <a:buNone/>
            </a:pPr>
            <a:endParaRPr lang="en-US" sz="400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382000" cy="2438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Vitamin D Deficiency</a:t>
            </a:r>
            <a:r>
              <a:rPr lang="en-US" sz="5400" u="sng" dirty="0" smtClean="0">
                <a:solidFill>
                  <a:srgbClr val="C00000"/>
                </a:solidFill>
              </a:rPr>
              <a:t/>
            </a:r>
            <a:br>
              <a:rPr lang="en-US" sz="5400" u="sng" dirty="0" smtClean="0">
                <a:solidFill>
                  <a:srgbClr val="C00000"/>
                </a:solidFill>
              </a:rPr>
            </a:br>
            <a:endParaRPr lang="en-US" sz="5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73499"/>
      </p:ext>
    </p:extLst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364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1-Symptoms start about 2-3 months, after the birds were </a:t>
            </a:r>
          </a:p>
          <a:p>
            <a:pPr>
              <a:buNone/>
            </a:pPr>
            <a:r>
              <a:rPr lang="en-US" sz="2000" dirty="0" smtClean="0"/>
              <a:t>     deprived of vitamin D ( in adult).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2-Marked increase in the numbers of thin- shelled and soft-   </a:t>
            </a:r>
          </a:p>
          <a:p>
            <a:pPr>
              <a:buNone/>
            </a:pPr>
            <a:r>
              <a:rPr lang="en-US" sz="2000" dirty="0" smtClean="0"/>
              <a:t>    shelled eggs followed by  decrease in egg  production.  </a:t>
            </a:r>
          </a:p>
          <a:p>
            <a:pPr>
              <a:buNone/>
            </a:pPr>
            <a:r>
              <a:rPr lang="en-US" sz="2000" dirty="0" smtClean="0"/>
              <a:t>    Hatchability is also decrease ( In adult ).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3- Leg weakness * Penguin type squat *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The beak , claws and keel bone become very soft and pliable</a:t>
            </a:r>
          </a:p>
          <a:p>
            <a:pPr>
              <a:buNone/>
            </a:pPr>
            <a:r>
              <a:rPr lang="en-US" sz="2000" dirty="0" smtClean="0"/>
              <a:t>     ( In young and adult ).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4-Inward curve of the ribs ( In young and adult ).</a:t>
            </a:r>
          </a:p>
          <a:p>
            <a:pPr>
              <a:buNone/>
            </a:pPr>
            <a:r>
              <a:rPr lang="en-US" sz="2000" dirty="0" smtClean="0"/>
              <a:t>5- Feathering is usually poor, and an abnormal banding of feathers may be seen in colored breeds. 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endParaRPr lang="en-US" sz="200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38200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>
                <a:solidFill>
                  <a:srgbClr val="C00000"/>
                </a:solidFill>
              </a:rPr>
              <a:t>Symptoms: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236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754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A- In Adult:</a:t>
            </a:r>
          </a:p>
          <a:p>
            <a:pPr>
              <a:buNone/>
            </a:pPr>
            <a:r>
              <a:rPr lang="en-US" dirty="0" smtClean="0"/>
              <a:t>1-Bones are soft and break easily.</a:t>
            </a:r>
          </a:p>
          <a:p>
            <a:pPr>
              <a:buNone/>
            </a:pPr>
            <a:r>
              <a:rPr lang="en-US" dirty="0" smtClean="0"/>
              <a:t>2-Well defined knobs are seen on the inner </a:t>
            </a:r>
          </a:p>
          <a:p>
            <a:pPr>
              <a:buNone/>
            </a:pPr>
            <a:r>
              <a:rPr lang="en-US" dirty="0" smtClean="0"/>
              <a:t>    surface of the ribs.</a:t>
            </a:r>
          </a:p>
          <a:p>
            <a:pPr>
              <a:buNone/>
            </a:pPr>
            <a:r>
              <a:rPr lang="en-US" dirty="0" smtClean="0"/>
              <a:t>3-Swollen hocks.</a:t>
            </a:r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u="sng" dirty="0" smtClean="0">
                <a:solidFill>
                  <a:srgbClr val="C00000"/>
                </a:solidFill>
              </a:rPr>
              <a:t>Post –mortem lesions :</a:t>
            </a:r>
            <a:endParaRPr lang="en-US" sz="4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6228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Beading  of the ribs at their juncture with the</a:t>
            </a:r>
          </a:p>
          <a:p>
            <a:pPr>
              <a:buNone/>
            </a:pPr>
            <a:r>
              <a:rPr lang="en-US" dirty="0" smtClean="0"/>
              <a:t>spinal column and  bending of the ribs </a:t>
            </a:r>
          </a:p>
          <a:p>
            <a:pPr>
              <a:buNone/>
            </a:pPr>
            <a:r>
              <a:rPr lang="en-US" dirty="0" smtClean="0"/>
              <a:t>downward and  posteriorly 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5400" b="1" u="sng" dirty="0" smtClean="0">
                <a:solidFill>
                  <a:srgbClr val="C00000"/>
                </a:solidFill>
              </a:rPr>
              <a:t>Treatment:</a:t>
            </a:r>
          </a:p>
          <a:p>
            <a:pPr>
              <a:buNone/>
            </a:pPr>
            <a:r>
              <a:rPr lang="en-US" sz="3000" dirty="0" smtClean="0"/>
              <a:t>Feeding of a single massive dose of </a:t>
            </a:r>
          </a:p>
          <a:p>
            <a:pPr>
              <a:buNone/>
            </a:pPr>
            <a:r>
              <a:rPr lang="en-US" sz="3000" dirty="0" smtClean="0"/>
              <a:t>vitamin D3.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B-In Chicks(Young ):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96344"/>
      </p:ext>
    </p:extLst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66199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2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895600"/>
            <a:ext cx="8610600" cy="3733800"/>
          </a:xfrm>
        </p:spPr>
        <p:txBody>
          <a:bodyPr>
            <a:normAutofit/>
          </a:bodyPr>
          <a:lstStyle/>
          <a:p>
            <a:pPr marL="365760" lvl="8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Is a powerful antioxidant and important for normal neurological functions. Deficiency leads to </a:t>
            </a:r>
            <a:r>
              <a:rPr lang="en-US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encephalomalacia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/crazy chick disease, </a:t>
            </a:r>
            <a:r>
              <a:rPr lang="en-US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exudative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diathesis in young birds, muscular dystrophy seen more frequently in older and mature birds</a:t>
            </a:r>
          </a:p>
          <a:p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630362"/>
          </a:xfrm>
        </p:spPr>
        <p:txBody>
          <a:bodyPr/>
          <a:lstStyle/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Vitamin 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152400"/>
            <a:ext cx="421821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362200"/>
            <a:ext cx="7696200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b="1" u="sng" dirty="0" smtClean="0">
                <a:solidFill>
                  <a:srgbClr val="C00000"/>
                </a:solidFill>
              </a:rPr>
              <a:t>Symptoms: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1-In Adult ( Mature ) </a:t>
            </a:r>
          </a:p>
          <a:p>
            <a:pPr>
              <a:buNone/>
            </a:pPr>
            <a:r>
              <a:rPr lang="en-US" dirty="0" smtClean="0"/>
              <a:t>a-Early embryo mortality.</a:t>
            </a:r>
          </a:p>
          <a:p>
            <a:pPr>
              <a:buNone/>
            </a:pPr>
            <a:r>
              <a:rPr lang="en-US" dirty="0" smtClean="0"/>
              <a:t>b-Testicular degeneration in males.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2- In Chicks ( Young ) 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There are 3 disease conditions can be seen in </a:t>
            </a:r>
          </a:p>
          <a:p>
            <a:pPr>
              <a:buNone/>
            </a:pPr>
            <a:r>
              <a:rPr lang="en-US" dirty="0" smtClean="0"/>
              <a:t>chicks due to vitamin E deficiency 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706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Vitamin 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E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Deficiency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77" y="533400"/>
            <a:ext cx="487680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34636"/>
            <a:ext cx="8534400" cy="66709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a-</a:t>
            </a:r>
            <a:r>
              <a:rPr lang="en-US" sz="3200" b="1" i="1" u="sng" dirty="0" err="1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Encephalomalacia</a:t>
            </a:r>
            <a:r>
              <a:rPr lang="en-US" sz="3200" b="1" i="1" u="sng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(Crazy  Chick  Disease)</a:t>
            </a:r>
            <a:r>
              <a:rPr lang="en-US" sz="32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US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Encephalomalacia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is a nervous syndrome characterized by </a:t>
            </a:r>
          </a:p>
          <a:p>
            <a:pPr marL="109728" indent="0">
              <a:buNone/>
            </a:pPr>
            <a:r>
              <a:rPr lang="en-US" sz="3200" dirty="0" smtClean="0">
                <a:solidFill>
                  <a:schemeClr val="accent4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Ataxia, backward or downward retraction of</a:t>
            </a:r>
          </a:p>
          <a:p>
            <a:pPr>
              <a:buNone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the head, sometimes with lateral twisting .</a:t>
            </a:r>
          </a:p>
          <a:p>
            <a:pPr>
              <a:buNone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Increasing incoordination, rapid contraction </a:t>
            </a:r>
          </a:p>
          <a:p>
            <a:pPr>
              <a:buNone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and relaxation of the legs and finally complete</a:t>
            </a:r>
          </a:p>
          <a:p>
            <a:pPr>
              <a:buNone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prostration and death.</a:t>
            </a:r>
          </a:p>
          <a:p>
            <a:pPr marL="109728" indent="0">
              <a:buNone/>
            </a:pPr>
            <a:r>
              <a:rPr lang="en-US" sz="3200" dirty="0" smtClean="0">
                <a:solidFill>
                  <a:schemeClr val="accent4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 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deficiency </a:t>
            </a:r>
          </a:p>
          <a:p>
            <a:pPr marL="109728" indent="0">
              <a:buNone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usually manifests </a:t>
            </a:r>
          </a:p>
          <a:p>
            <a:pPr marL="109728" indent="0">
              <a:buNone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itself between day</a:t>
            </a:r>
          </a:p>
          <a:p>
            <a:pPr marL="109728" indent="0">
              <a:buNone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15 and 30 of the </a:t>
            </a:r>
          </a:p>
          <a:p>
            <a:pPr marL="109728" indent="0">
              <a:buNone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chick’s life.   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714749"/>
            <a:ext cx="4191396" cy="314354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555009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</a:rPr>
              <a:t>Post-mortem lesions :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</a:rPr>
              <a:t>1-</a:t>
            </a:r>
            <a:r>
              <a:rPr lang="en-US" dirty="0" smtClean="0"/>
              <a:t>Soft and swollen brain.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</a:rPr>
              <a:t>2-</a:t>
            </a:r>
            <a:r>
              <a:rPr lang="en-US" dirty="0" smtClean="0"/>
              <a:t>Minute hemorrhages on the surface of the brain.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</a:rPr>
              <a:t>3-</a:t>
            </a:r>
            <a:r>
              <a:rPr lang="en-US" dirty="0" smtClean="0"/>
              <a:t>Greenish-yellow necrotic areas.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</a:rPr>
              <a:t>Microscopically :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</a:rPr>
              <a:t>1-</a:t>
            </a:r>
            <a:r>
              <a:rPr lang="en-US" dirty="0" smtClean="0"/>
              <a:t>Edema.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</a:rPr>
              <a:t>2-</a:t>
            </a:r>
            <a:r>
              <a:rPr lang="en-US" dirty="0" smtClean="0"/>
              <a:t>Capillary </a:t>
            </a:r>
          </a:p>
          <a:p>
            <a:pPr>
              <a:buNone/>
            </a:pPr>
            <a:r>
              <a:rPr lang="en-US" dirty="0" smtClean="0"/>
              <a:t>hemorrhages.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</a:rPr>
              <a:t>3-</a:t>
            </a:r>
            <a:r>
              <a:rPr lang="en-US" dirty="0" smtClean="0"/>
              <a:t>Thrombosis.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</a:rPr>
              <a:t>4-</a:t>
            </a:r>
            <a:r>
              <a:rPr lang="en-US" dirty="0" smtClean="0"/>
              <a:t>Necrosis.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31" y="2971800"/>
            <a:ext cx="5692242" cy="37528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b- </a:t>
            </a:r>
            <a:r>
              <a:rPr lang="en-US" b="1" i="1" u="sng" dirty="0" smtClean="0">
                <a:solidFill>
                  <a:srgbClr val="C00000"/>
                </a:solidFill>
              </a:rPr>
              <a:t>Exudative Diathesis 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1-</a:t>
            </a:r>
            <a:r>
              <a:rPr lang="en-US" dirty="0" smtClean="0"/>
              <a:t>Edema of the Subcutaneous</a:t>
            </a:r>
          </a:p>
          <a:p>
            <a:pPr>
              <a:buNone/>
            </a:pPr>
            <a:r>
              <a:rPr lang="en-US" dirty="0" smtClean="0"/>
              <a:t> tissue associated   with abnormal </a:t>
            </a:r>
          </a:p>
          <a:p>
            <a:pPr>
              <a:buNone/>
            </a:pPr>
            <a:r>
              <a:rPr lang="en-US" dirty="0" smtClean="0"/>
              <a:t>permeability of the capillary</a:t>
            </a:r>
          </a:p>
          <a:p>
            <a:pPr>
              <a:buNone/>
            </a:pPr>
            <a:r>
              <a:rPr lang="en-US" dirty="0" smtClean="0"/>
              <a:t> walls, produces greenish blue and</a:t>
            </a:r>
          </a:p>
          <a:p>
            <a:pPr>
              <a:buNone/>
            </a:pPr>
            <a:r>
              <a:rPr lang="en-US" dirty="0" smtClean="0"/>
              <a:t> viscous fluid under the skin of</a:t>
            </a:r>
          </a:p>
          <a:p>
            <a:pPr>
              <a:buNone/>
            </a:pPr>
            <a:r>
              <a:rPr lang="en-US" dirty="0" smtClean="0"/>
              <a:t> the abdomen</a:t>
            </a:r>
          </a:p>
          <a:p>
            <a:pPr>
              <a:buNone/>
            </a:pPr>
            <a:r>
              <a:rPr lang="en-US" dirty="0" smtClean="0"/>
              <a:t> ( due to specific gravity 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</a:rPr>
              <a:t>2-</a:t>
            </a:r>
            <a:r>
              <a:rPr lang="en-US" dirty="0" smtClean="0"/>
              <a:t>Anemia.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3- In severe cases, chicks stand with their legs far apart as a result of accumulation of fluid under </a:t>
            </a:r>
            <a:r>
              <a:rPr lang="en-US" dirty="0" err="1" smtClean="0"/>
              <a:t>theventral</a:t>
            </a:r>
            <a:r>
              <a:rPr lang="en-US" dirty="0" smtClean="0"/>
              <a:t> skin.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20782"/>
            <a:ext cx="3127664" cy="417021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534400" cy="5071872"/>
          </a:xfrm>
        </p:spPr>
        <p:txBody>
          <a:bodyPr>
            <a:normAutofit/>
          </a:bodyPr>
          <a:lstStyle/>
          <a:p>
            <a:r>
              <a:rPr lang="en-US" i="1" dirty="0" smtClean="0"/>
              <a:t>When vitamin E deficiency </a:t>
            </a:r>
          </a:p>
          <a:p>
            <a:r>
              <a:rPr lang="en-US" i="1" dirty="0" smtClean="0"/>
              <a:t>is accompanied by a </a:t>
            </a:r>
          </a:p>
          <a:p>
            <a:r>
              <a:rPr lang="en-US" dirty="0" smtClean="0"/>
              <a:t>sulfur amino acid deficiency,</a:t>
            </a:r>
          </a:p>
          <a:p>
            <a:r>
              <a:rPr lang="en-US" dirty="0" smtClean="0"/>
              <a:t> chicks show signs of nutritional myopathy :</a:t>
            </a:r>
          </a:p>
          <a:p>
            <a:r>
              <a:rPr lang="en-US" dirty="0" smtClean="0"/>
              <a:t>Light colored streaks of muscle fibers in the</a:t>
            </a:r>
          </a:p>
          <a:p>
            <a:pPr>
              <a:buNone/>
            </a:pPr>
            <a:r>
              <a:rPr lang="en-US" dirty="0" smtClean="0"/>
              <a:t>    breast.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chemeClr val="accent4"/>
                </a:solidFill>
              </a:rPr>
              <a:t>Histological examination:</a:t>
            </a:r>
          </a:p>
          <a:p>
            <a:pPr>
              <a:buNone/>
            </a:pPr>
            <a:r>
              <a:rPr lang="en-US" dirty="0" smtClean="0">
                <a:solidFill>
                  <a:schemeClr val="accent4"/>
                </a:solidFill>
              </a:rPr>
              <a:t>    1- </a:t>
            </a:r>
            <a:r>
              <a:rPr lang="en-US" dirty="0" smtClean="0"/>
              <a:t>Edema.         </a:t>
            </a:r>
            <a:r>
              <a:rPr lang="en-US" dirty="0" smtClean="0">
                <a:solidFill>
                  <a:schemeClr val="accent4"/>
                </a:solidFill>
              </a:rPr>
              <a:t>2-</a:t>
            </a:r>
            <a:r>
              <a:rPr lang="en-US" dirty="0" smtClean="0"/>
              <a:t> Hyaline degeneration.</a:t>
            </a:r>
            <a:endParaRPr lang="en-US" dirty="0" smtClean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C-</a:t>
            </a:r>
            <a:r>
              <a:rPr lang="en-US" sz="2400" i="1" dirty="0" smtClean="0"/>
              <a:t> Nutritional Myopathy </a:t>
            </a:r>
            <a:br>
              <a:rPr lang="en-US" sz="2400" i="1" dirty="0" smtClean="0"/>
            </a:br>
            <a:r>
              <a:rPr lang="en-US" sz="2400" i="1" dirty="0" smtClean="0"/>
              <a:t>(Muscular Dystrophy)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90402"/>
            <a:ext cx="3251596" cy="2438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Exudative Diathesis: Greenish fluid under the skin</a:t>
            </a:r>
            <a:endParaRPr lang="ar-IQ" sz="2800" dirty="0"/>
          </a:p>
        </p:txBody>
      </p:sp>
      <p:pic>
        <p:nvPicPr>
          <p:cNvPr id="5122" name="Picture 2" descr="C:\Users\DELL\Desktop\pictures\exudative diathesis. vit E def. cyanotic sk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1371600"/>
            <a:ext cx="9144000" cy="5486399"/>
          </a:xfrm>
          <a:prstGeom prst="rect">
            <a:avLst/>
          </a:prstGeom>
          <a:noFill/>
        </p:spPr>
      </p:pic>
      <p:cxnSp>
        <p:nvCxnSpPr>
          <p:cNvPr id="6" name="رابط كسهم مستقيم 5"/>
          <p:cNvCxnSpPr/>
          <p:nvPr/>
        </p:nvCxnSpPr>
        <p:spPr>
          <a:xfrm flipV="1">
            <a:off x="4800600" y="2667000"/>
            <a:ext cx="914400" cy="60960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7086600" y="24384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7118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Exudative diathesis and muscular dystrophy ,</a:t>
            </a:r>
          </a:p>
          <a:p>
            <a:pPr>
              <a:buNone/>
            </a:pPr>
            <a:r>
              <a:rPr lang="en-US" dirty="0" smtClean="0"/>
              <a:t>if not </a:t>
            </a:r>
            <a:r>
              <a:rPr lang="en-US" smtClean="0"/>
              <a:t>too advanced , are </a:t>
            </a:r>
            <a:r>
              <a:rPr lang="en-US" dirty="0" smtClean="0"/>
              <a:t>treated by administration of vitamin 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Encephalomalacia may or may not respond to</a:t>
            </a:r>
          </a:p>
          <a:p>
            <a:pPr>
              <a:buNone/>
            </a:pPr>
            <a:r>
              <a:rPr lang="en-US" dirty="0" smtClean="0"/>
              <a:t> treatment.</a:t>
            </a:r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Treatment of vitamin E deficiency:</a:t>
            </a:r>
            <a:endParaRPr lang="en-US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240</TotalTime>
  <Words>704</Words>
  <Application>Microsoft Office PowerPoint</Application>
  <PresentationFormat>عرض على الشاشة (3:4)‏</PresentationFormat>
  <Paragraphs>143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ملتقى</vt:lpstr>
      <vt:lpstr>عرض تقديمي في PowerPoint</vt:lpstr>
      <vt:lpstr>Vitamin E</vt:lpstr>
      <vt:lpstr>Vitamin  E  Deficiency</vt:lpstr>
      <vt:lpstr>عرض تقديمي في PowerPoint</vt:lpstr>
      <vt:lpstr>عرض تقديمي في PowerPoint</vt:lpstr>
      <vt:lpstr>عرض تقديمي في PowerPoint</vt:lpstr>
      <vt:lpstr>C- Nutritional Myopathy  (Muscular Dystrophy) </vt:lpstr>
      <vt:lpstr>Exudative Diathesis: Greenish fluid under the skin</vt:lpstr>
      <vt:lpstr>Treatment of vitamin E deficiency:</vt:lpstr>
      <vt:lpstr>عرض تقديمي في PowerPoint</vt:lpstr>
      <vt:lpstr>Vitamin D</vt:lpstr>
      <vt:lpstr>.</vt:lpstr>
      <vt:lpstr>Vitamin D Deficiency </vt:lpstr>
      <vt:lpstr>Symptoms:</vt:lpstr>
      <vt:lpstr>Post –mortem lesions :</vt:lpstr>
      <vt:lpstr>B-In Chicks(Young ):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E Deficiency</dc:title>
  <dc:creator>fujitsu</dc:creator>
  <cp:lastModifiedBy>Maher</cp:lastModifiedBy>
  <cp:revision>32</cp:revision>
  <dcterms:created xsi:type="dcterms:W3CDTF">2013-06-29T13:01:12Z</dcterms:created>
  <dcterms:modified xsi:type="dcterms:W3CDTF">2021-02-11T20:58:30Z</dcterms:modified>
</cp:coreProperties>
</file>